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4" r:id="rId1"/>
  </p:sldMasterIdLst>
  <p:notesMasterIdLst>
    <p:notesMasterId r:id="rId35"/>
  </p:notesMasterIdLst>
  <p:sldIdLst>
    <p:sldId id="256" r:id="rId2"/>
    <p:sldId id="264" r:id="rId3"/>
    <p:sldId id="258" r:id="rId4"/>
    <p:sldId id="282" r:id="rId5"/>
    <p:sldId id="257" r:id="rId6"/>
    <p:sldId id="283" r:id="rId7"/>
    <p:sldId id="260" r:id="rId8"/>
    <p:sldId id="287" r:id="rId9"/>
    <p:sldId id="288" r:id="rId10"/>
    <p:sldId id="285" r:id="rId11"/>
    <p:sldId id="286" r:id="rId12"/>
    <p:sldId id="265" r:id="rId13"/>
    <p:sldId id="266" r:id="rId14"/>
    <p:sldId id="261" r:id="rId15"/>
    <p:sldId id="272" r:id="rId16"/>
    <p:sldId id="274" r:id="rId17"/>
    <p:sldId id="289" r:id="rId18"/>
    <p:sldId id="268" r:id="rId19"/>
    <p:sldId id="291" r:id="rId20"/>
    <p:sldId id="290" r:id="rId21"/>
    <p:sldId id="292" r:id="rId22"/>
    <p:sldId id="294" r:id="rId23"/>
    <p:sldId id="271" r:id="rId24"/>
    <p:sldId id="270" r:id="rId25"/>
    <p:sldId id="295" r:id="rId26"/>
    <p:sldId id="276" r:id="rId27"/>
    <p:sldId id="277" r:id="rId28"/>
    <p:sldId id="278" r:id="rId29"/>
    <p:sldId id="279" r:id="rId30"/>
    <p:sldId id="280" r:id="rId31"/>
    <p:sldId id="293" r:id="rId32"/>
    <p:sldId id="275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B5D4B-33F3-A548-A82A-F4FFC08EDDB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52C2D-E221-9241-8C48-80006F2B8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CC96-1D94-3E4B-9753-EE6E0FB15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4E983-BCDF-F644-A49A-92C93812E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435E3-687A-964B-AFB0-3E8FCEFD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4E22A-2561-6946-9560-A377F8A5D63F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FDF7E-A95F-2140-8CCC-3FF47C23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AE3B7-8E98-E84C-A8E1-5BBD52F1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5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B9E65-597D-DA48-ADCB-AE36C845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4550A-52BC-DF4F-8D6D-0BE24D04A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6DDAD-AA75-7049-B671-175DB6D82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7D2F-8E10-7B4D-A921-079C7F1AA04E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D750B-3B15-924C-BC6D-3E027FAD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4F359-05CA-B049-9A9F-CE8FBD3C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8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082CDC-9146-A348-8DF4-EA08F9063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07FC4-3C6C-0D4F-B3FC-5FF45C804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5A621-1984-E143-96DD-A1071CA5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4EB-DF29-BD4C-9494-66D239F1939B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A913B-7313-C540-AC27-431B7784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1BDD2-E891-964C-97BB-5EDF9DA5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63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8FF8-D273-6141-AAA1-E1240120A4E1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55B4-9E2C-A141-8016-9527917C8592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0D33-4EB6-1042-955A-C339238E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11DF7-6851-C149-88BA-F7470B74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662D0-87AF-E54B-95DD-3A754334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1C3F-77E3-EC4B-956A-0693E16EBB7A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9E6A6-5EFD-6C46-95EE-1AE06EE9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323E-9CA6-CB4D-A6CC-B849313E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9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E104-2426-7D49-8719-F7C2EEBF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33379-8443-274A-9132-2F3B947D3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FC038-0B35-9049-9243-D4952D79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7CAD-20EC-DF4A-BD21-5E8FAB6A9500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7FDAF-694C-2143-A35E-C0C9605F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675F3-645A-CA4D-ABA7-BE98FA8E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4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8131-4C3B-1044-AFD2-C3D3E243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E7B7-C132-3A4B-83C5-7FE44A28E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8EF42-DEAE-3248-A897-A874C6E84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05F7-4DF5-B04D-BCC9-33E5CB2D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A434-AA2B-CA4B-993D-01F49542009A}" type="datetime1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FE050-E3BD-D945-97DD-50D91180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72265-F494-564E-B0E4-F5622B19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0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3FE9E-FA07-D54D-8AD5-5A604CE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3A7A2-09E0-FE46-B1C2-82EBC723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58F9B-BEB2-784E-9635-A0AE91DCE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A0109-7DAA-A44F-B41A-C69BC6D4F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609D0-8D53-7142-9811-180E41832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6F049-1D59-0F4A-B782-9C549ABA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F3373-7B88-AE43-8081-0E10629B7BBC}" type="datetime1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59754-C073-A444-A547-56898B68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FEAF8-16A3-C84C-8C42-8CAB3CFC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3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06DF-12DE-F84F-ADFA-D09004EB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DC7C8-35DF-4E46-B930-5B23DEA4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B8C9F-3E03-2240-B4D7-9AAA300E5D94}" type="datetime1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29B1B-41F6-AA44-B0FF-43D17662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843DB-65EA-E645-8F28-8795E4F5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5227F-D0A9-0F4B-9668-67849E37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5C83-104C-954B-989E-E2E95C1E1CC8}" type="datetime1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F787B-5967-EB42-B536-578A9614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69D77-A34D-D64F-A97A-D0B742C7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8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7454-B06D-D347-A956-B6F9467B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76FA0-2845-3949-8A8E-CFC57669A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A2C55-924F-DB4C-B9C2-A3AAED5F7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BE8D8-4776-434B-843F-74DABDA6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E49B-6C72-0346-ABF5-5BAAC7440B60}" type="datetime1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E32B8-9EE5-D140-802D-7099F378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48971-E94F-0945-A98E-C9EC3BBB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4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592-2998-C147-8BF3-2BBFFE7D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3701B-EFC2-344F-B8C6-ED185CC10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5A8CC-F08F-BA4B-A738-4A08F3568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2E6B4-BA70-874A-AB48-0ADF550DD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59C05-1246-684F-AA09-1DCDE06DA6ED}" type="datetime1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4A421-79D1-C440-B1CC-44EDC369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FAFC8-07E9-3147-8E16-92F5E6F4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8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F064B-370F-844A-A01D-1749B5ED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BC1B7-7311-B841-A1C4-BF10D6FA5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0770-7F14-FB42-8D49-30B60DE28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C5964-D118-A440-AA61-1C4606CDAE1D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18B26-E380-C14E-AD01-5466AB8CE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@jessephelps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C30B0-3742-8845-B6C3-0AD413341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DF00-65A1-D441-BE7B-86B86B173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9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principlesofchaos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 for Failure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Jesse Phelps</a:t>
            </a:r>
          </a:p>
          <a:p>
            <a:r>
              <a:rPr lang="en-US" dirty="0"/>
              <a:t>@</a:t>
            </a:r>
            <a:r>
              <a:rPr lang="en-US" dirty="0" err="1"/>
              <a:t>jessephelps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3" y="3509036"/>
            <a:ext cx="1699054" cy="169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36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908B-644D-DB4C-BC3D-9064EE6A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1E07-98F7-F442-9682-C9DDE2191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Mode and Effects Analysis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Pre-Mortems</a:t>
            </a:r>
          </a:p>
          <a:p>
            <a:r>
              <a:rPr lang="en-US" dirty="0"/>
              <a:t>Chaos Monkey</a:t>
            </a:r>
          </a:p>
          <a:p>
            <a:r>
              <a:rPr lang="en-US" dirty="0"/>
              <a:t>Fuzz &amp; Mutation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59C9F-3D8E-1445-85C4-8B2EF659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355145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ECC4-D1B2-8C4C-8370-A4C84BB70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FMEA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D68AA7-BC24-A440-9587-3E97161E0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2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Modes and Effects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Modes </a:t>
            </a:r>
            <a:r>
              <a:rPr lang="mr-IN" dirty="0"/>
              <a:t>–</a:t>
            </a:r>
            <a:r>
              <a:rPr lang="en-US" dirty="0"/>
              <a:t> “the ways, or modes, in which something might fail”</a:t>
            </a:r>
          </a:p>
          <a:p>
            <a:r>
              <a:rPr lang="en-US" dirty="0"/>
              <a:t>Failures are any errors or defects, especially ones that affect the customer, and can be potential or actual.</a:t>
            </a:r>
          </a:p>
          <a:p>
            <a:endParaRPr lang="en-US" dirty="0"/>
          </a:p>
          <a:p>
            <a:r>
              <a:rPr lang="en-US" dirty="0"/>
              <a:t>Effects Analysis </a:t>
            </a:r>
            <a:r>
              <a:rPr lang="mr-IN" dirty="0"/>
              <a:t>–</a:t>
            </a:r>
            <a:r>
              <a:rPr lang="en-US" dirty="0"/>
              <a:t> “studying the consequences of those failures”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CEAA5-5F2B-D645-8860-9AC3D812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9386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Prioritization Number (RPN)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Severity * Probability * Detection</a:t>
            </a:r>
          </a:p>
          <a:p>
            <a:endParaRPr lang="en-US" dirty="0"/>
          </a:p>
          <a:p>
            <a:r>
              <a:rPr lang="en-US" dirty="0"/>
              <a:t>Severity of the event</a:t>
            </a:r>
          </a:p>
          <a:p>
            <a:r>
              <a:rPr lang="en-US" dirty="0"/>
              <a:t>Probability it will occur</a:t>
            </a:r>
          </a:p>
          <a:p>
            <a:r>
              <a:rPr lang="en-US" dirty="0"/>
              <a:t>Probability that the event will not be detected before the user becomes aware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088C9-D534-9642-A840-8236990B2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213654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3" y="1364855"/>
            <a:ext cx="10638435" cy="545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05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0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it on anything!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 with a client</a:t>
            </a:r>
          </a:p>
          <a:p>
            <a:r>
              <a:rPr lang="en-US" dirty="0"/>
              <a:t>Deployment systems</a:t>
            </a:r>
          </a:p>
          <a:p>
            <a:r>
              <a:rPr lang="en-US"/>
              <a:t>Company communication patterns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3815E3-D526-1C41-8A63-58B755AD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75327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CC17C-DCFA-B747-B0C4-5FF3AE376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BFCDDF-CE5F-B548-A11D-62B7AB0D6D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5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Paradoxes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combinations should be impossible?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27D1F-3ADB-644F-B91A-A71E36D8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426494"/>
            <a:ext cx="7162800" cy="3149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4EADF-4FCF-154D-9E0C-77DAE0FB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528582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Paradoxes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27D1F-3ADB-644F-B91A-A71E36D8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01" y="1522727"/>
            <a:ext cx="5626395" cy="2474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02E253-F0AA-1A4D-A110-A291102420EA}"/>
              </a:ext>
            </a:extLst>
          </p:cNvPr>
          <p:cNvSpPr txBox="1"/>
          <p:nvPr/>
        </p:nvSpPr>
        <p:spPr>
          <a:xfrm>
            <a:off x="3200565" y="4215287"/>
            <a:ext cx="5960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* FROM ORDERS JOIN SHIPPING</a:t>
            </a:r>
          </a:p>
          <a:p>
            <a:r>
              <a:rPr lang="en-US" sz="2400" dirty="0"/>
              <a:t>On….</a:t>
            </a:r>
          </a:p>
          <a:p>
            <a:r>
              <a:rPr lang="en-US" sz="2400" dirty="0"/>
              <a:t>WHERE Status = ‘Cancelled’ AND Delivered =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05431-B604-F542-A745-5E4EBAA65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335735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617123" cy="3329581"/>
          </a:xfrm>
        </p:spPr>
        <p:txBody>
          <a:bodyPr/>
          <a:lstStyle/>
          <a:p>
            <a:r>
              <a:rPr lang="en-US" dirty="0"/>
              <a:t>Planning for Failure..?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pattern based detection</a:t>
            </a:r>
          </a:p>
          <a:p>
            <a:pPr lvl="1"/>
            <a:r>
              <a:rPr lang="en-US" dirty="0"/>
              <a:t>Historically on Mondays, I know we have over 100 orders from this customer by noon. I want a query to alert me if noon comes around and we have fewer than 100 orders from them.</a:t>
            </a:r>
          </a:p>
          <a:p>
            <a:pPr lvl="1"/>
            <a:r>
              <a:rPr lang="en-US" dirty="0"/>
              <a:t>This server normally sees user activity increases at noon.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AA9159-0E0C-BB40-821F-89F7C6B1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853221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2E253-F0AA-1A4D-A110-A291102420EA}"/>
              </a:ext>
            </a:extLst>
          </p:cNvPr>
          <p:cNvSpPr txBox="1"/>
          <p:nvPr/>
        </p:nvSpPr>
        <p:spPr>
          <a:xfrm>
            <a:off x="2424388" y="1859340"/>
            <a:ext cx="82380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‘Orders Cancelled And Delivered’, *</a:t>
            </a:r>
          </a:p>
          <a:p>
            <a:r>
              <a:rPr lang="en-US" sz="2400" dirty="0"/>
              <a:t>FROM Orders JOIN Shipping</a:t>
            </a:r>
          </a:p>
          <a:p>
            <a:r>
              <a:rPr lang="en-US" sz="2400" dirty="0"/>
              <a:t>ON…</a:t>
            </a:r>
          </a:p>
          <a:p>
            <a:r>
              <a:rPr lang="en-US" sz="2400" dirty="0"/>
              <a:t>WHERE Status = ‘Cancelled’ AND Delivered = 1;</a:t>
            </a:r>
          </a:p>
          <a:p>
            <a:endParaRPr lang="en-US" sz="2400" dirty="0"/>
          </a:p>
          <a:p>
            <a:r>
              <a:rPr lang="en-US" sz="2400" dirty="0"/>
              <a:t>SELECT ‘Bob didn’t order 100’, *</a:t>
            </a:r>
          </a:p>
          <a:p>
            <a:r>
              <a:rPr lang="en-US" sz="2400" dirty="0"/>
              <a:t>FROM Orders</a:t>
            </a:r>
          </a:p>
          <a:p>
            <a:r>
              <a:rPr lang="en-US" sz="2400" dirty="0"/>
              <a:t>WHERE </a:t>
            </a:r>
            <a:r>
              <a:rPr lang="en-US" sz="2400" dirty="0" err="1"/>
              <a:t>CustId</a:t>
            </a:r>
            <a:r>
              <a:rPr lang="en-US" sz="2400" dirty="0"/>
              <a:t> = ‘Bob’ AND </a:t>
            </a:r>
            <a:r>
              <a:rPr lang="en-US" sz="2400" dirty="0" err="1"/>
              <a:t>CreatedAt</a:t>
            </a:r>
            <a:r>
              <a:rPr lang="en-US" sz="2400" dirty="0"/>
              <a:t> &gt; Convert(date, </a:t>
            </a:r>
            <a:r>
              <a:rPr lang="en-US" sz="2400" dirty="0" err="1"/>
              <a:t>getdate</a:t>
            </a:r>
            <a:r>
              <a:rPr lang="en-US" sz="2400" dirty="0"/>
              <a:t>()) </a:t>
            </a:r>
          </a:p>
          <a:p>
            <a:r>
              <a:rPr lang="en-US" sz="2400" dirty="0"/>
              <a:t>GROUP BY </a:t>
            </a:r>
            <a:r>
              <a:rPr lang="en-US" sz="2400" dirty="0" err="1"/>
              <a:t>CustId</a:t>
            </a:r>
            <a:endParaRPr lang="en-US" sz="2400" dirty="0"/>
          </a:p>
          <a:p>
            <a:r>
              <a:rPr lang="en-US" sz="2400" dirty="0"/>
              <a:t>HAVING COUNT(*) &lt; 100;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310637-B9FF-374B-8E3F-99E5D121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725101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4DE3F2-EEBB-014A-B8F4-4E0F8AFDE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mortum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5B87EB-E7C7-744F-AC5C-DAE9ABB07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7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mortum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Pretend something happened</a:t>
            </a:r>
          </a:p>
          <a:p>
            <a:pPr lvl="1"/>
            <a:r>
              <a:rPr lang="en-US" dirty="0"/>
              <a:t>If X happened, where would you start looking?</a:t>
            </a:r>
          </a:p>
          <a:p>
            <a:r>
              <a:rPr lang="en-US" dirty="0"/>
              <a:t>All hands on deck</a:t>
            </a:r>
          </a:p>
          <a:p>
            <a:pPr lvl="1"/>
            <a:r>
              <a:rPr lang="en-US" dirty="0"/>
              <a:t>Involve all the players</a:t>
            </a:r>
          </a:p>
          <a:p>
            <a:pPr lvl="1"/>
            <a:r>
              <a:rPr lang="en-US" dirty="0"/>
              <a:t>Product owner included!</a:t>
            </a:r>
          </a:p>
          <a:p>
            <a:r>
              <a:rPr lang="en-US" dirty="0"/>
              <a:t>Stage a fire-drill</a:t>
            </a:r>
          </a:p>
          <a:p>
            <a:pPr lvl="1"/>
            <a:r>
              <a:rPr lang="en-US" dirty="0"/>
              <a:t>Probably needs a good, mostly full, QA environment.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E3E63-396B-F147-9EC3-92C156E5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262476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you find a breach?</a:t>
            </a:r>
          </a:p>
          <a:p>
            <a:r>
              <a:rPr lang="en-US" dirty="0"/>
              <a:t>What happens to the data they got? Can they use it?</a:t>
            </a:r>
          </a:p>
          <a:p>
            <a:r>
              <a:rPr lang="en-US" dirty="0"/>
              <a:t>What would you do if someone asked for a ransom or maybe a bug bounty?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48EA-8BCF-BD4C-90E4-D15D0116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634970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F3C802-B63A-104B-86D6-C92FA379C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A34DC2-0B88-CF46-9C59-8A78477C9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48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5191" y="1967948"/>
            <a:ext cx="2857500" cy="28829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278665-11AA-B54F-B30F-0970C383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457861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Monkey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Simian Army</a:t>
            </a:r>
          </a:p>
          <a:p>
            <a:pPr lvl="1"/>
            <a:r>
              <a:rPr lang="en-US" dirty="0"/>
              <a:t>Chaos Monkey</a:t>
            </a:r>
          </a:p>
          <a:p>
            <a:pPr lvl="1"/>
            <a:r>
              <a:rPr lang="en-US" dirty="0"/>
              <a:t>Janitor Monkey</a:t>
            </a:r>
          </a:p>
          <a:p>
            <a:pPr lvl="1"/>
            <a:r>
              <a:rPr lang="en-US" dirty="0"/>
              <a:t>Conformity Monkey</a:t>
            </a:r>
          </a:p>
          <a:p>
            <a:r>
              <a:rPr lang="en-US" dirty="0"/>
              <a:t>Principles of Chaos Engineering </a:t>
            </a:r>
            <a:br>
              <a:rPr lang="en-US" dirty="0"/>
            </a:br>
            <a:r>
              <a:rPr lang="en-US" dirty="0">
                <a:hlinkClick r:id="rId2"/>
              </a:rPr>
              <a:t>http://principlesofchaos.org/</a:t>
            </a:r>
            <a:endParaRPr lang="en-US" dirty="0"/>
          </a:p>
          <a:p>
            <a:r>
              <a:rPr lang="en-US" dirty="0"/>
              <a:t>.01% * 100,000 = 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4B05E-20D9-8941-8F73-A61B343E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22514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input</a:t>
            </a:r>
          </a:p>
          <a:p>
            <a:r>
              <a:rPr lang="en-US" dirty="0"/>
              <a:t>But crazy random</a:t>
            </a:r>
            <a:r>
              <a:rPr lang="mr-IN" dirty="0"/>
              <a:t>…</a:t>
            </a:r>
            <a:r>
              <a:rPr lang="en-US" dirty="0"/>
              <a:t> lkjsdfo8u92849sdf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1BD4E-54DB-BC4B-9247-BAC41257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156267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 unit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8"/>
            <a:ext cx="8001000" cy="3302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06841-5E96-B64C-B573-9DF7B0F9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5027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Failure? I don’t write code that fails. I’m a professional!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4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- YOU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08938-8915-F14F-B0AB-FF4BECEE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151785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 unit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8"/>
            <a:ext cx="8001000" cy="3251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EB0AD-F4D3-644C-95F5-359BC1BD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425278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880C-6E0C-874A-8B0F-0B0710C3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B7FA-979E-684B-9113-71C3DEBF9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Code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(a &amp;&amp; b) { c = 1; } </a:t>
            </a:r>
            <a:r>
              <a:rPr lang="en-US" b="1" dirty="0"/>
              <a:t>else</a:t>
            </a:r>
            <a:r>
              <a:rPr lang="en-US" dirty="0"/>
              <a:t> { c = 0; }</a:t>
            </a:r>
          </a:p>
          <a:p>
            <a:r>
              <a:rPr lang="en-US" dirty="0"/>
              <a:t>Mutant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(a || b) { c = 1; } </a:t>
            </a:r>
            <a:r>
              <a:rPr lang="en-US" b="1" dirty="0"/>
              <a:t>else</a:t>
            </a:r>
            <a:r>
              <a:rPr lang="en-US" dirty="0"/>
              <a:t> { c = 0; }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5E6B8-63BA-5F4E-A5AB-1F5AFE022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848" y="1690688"/>
            <a:ext cx="4240952" cy="37744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B9627-0B1B-2E4C-AB47-0F0DBE15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3829149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can’t avoid failure...</a:t>
            </a:r>
          </a:p>
          <a:p>
            <a:r>
              <a:rPr lang="en-US" dirty="0"/>
              <a:t>Try to! But accept reality.</a:t>
            </a:r>
          </a:p>
          <a:p>
            <a:r>
              <a:rPr lang="en-US" dirty="0"/>
              <a:t>It’s all about ROI and diminishing returns.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2B69D-35ED-254F-9E8B-FED2B10C6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46148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Be prepared for failure so that you can be successful.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Thanks for coming!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Jesse Phelps</a:t>
            </a:r>
          </a:p>
          <a:p>
            <a:r>
              <a:rPr lang="en-US" dirty="0"/>
              <a:t>@</a:t>
            </a:r>
            <a:r>
              <a:rPr lang="en-US" dirty="0" err="1"/>
              <a:t>jessephelps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www.jessephelps.com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4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ABB35C-D3D6-314E-9EFF-FE1E38DB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1428750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Here's the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try hard</a:t>
            </a:r>
          </a:p>
          <a:p>
            <a:r>
              <a:rPr lang="en-US" dirty="0"/>
              <a:t>We study past failures</a:t>
            </a:r>
          </a:p>
          <a:p>
            <a:r>
              <a:rPr lang="en-US" dirty="0"/>
              <a:t>We test, hopefully automated</a:t>
            </a:r>
          </a:p>
          <a:p>
            <a:r>
              <a:rPr lang="en-US" dirty="0"/>
              <a:t>We QA</a:t>
            </a:r>
          </a:p>
          <a:p>
            <a:r>
              <a:rPr lang="en-US" dirty="0"/>
              <a:t>And we still FAIL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775AD-5FEA-3543-B0BE-28B38737F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178286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A6936-F6A0-764B-8DE7-DA4AC19C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035" y="3743324"/>
            <a:ext cx="19050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8CE72-1BAF-EA4E-BFC8-2A191678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3" y="1925823"/>
            <a:ext cx="3378570" cy="3378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26B46-15ED-5247-8A2C-CAB38F4E8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755" y="192716"/>
            <a:ext cx="4189615" cy="313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8F16D6-5002-D140-86E8-6A7F5D678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19" y="1691241"/>
            <a:ext cx="4104167" cy="41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Plan for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fail?</a:t>
            </a:r>
          </a:p>
          <a:p>
            <a:r>
              <a:rPr lang="en-US" dirty="0"/>
              <a:t>What does failure look like?</a:t>
            </a:r>
          </a:p>
          <a:p>
            <a:r>
              <a:rPr lang="en-US" dirty="0"/>
              <a:t>How severe of a problem is it?</a:t>
            </a:r>
          </a:p>
          <a:p>
            <a:r>
              <a:rPr lang="en-US" dirty="0"/>
              <a:t>How likely is it to fail?</a:t>
            </a:r>
          </a:p>
          <a:p>
            <a:r>
              <a:rPr lang="en-US" dirty="0"/>
              <a:t>Can we detect it when it happens?</a:t>
            </a:r>
          </a:p>
          <a:p>
            <a:r>
              <a:rPr lang="en-US" dirty="0"/>
              <a:t>How do we respond when it does?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A2B38-E945-FC43-9BA5-FB3CA6C0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79253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4E65-F2BA-7C4A-817F-840E95D7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A045-BAC3-AF4F-9BCE-257CDE4CC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is the state or condition of not meeting a desirable or intended objective, and may be viewed as the opposite of success.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CEDF-0F1D-D743-9BB9-025041E2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3846424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4E65-F2BA-7C4A-817F-840E95D7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A045-BAC3-AF4F-9BCE-257CDE4CC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is the state or condition of not meeting a desirable or intended objective, </a:t>
            </a:r>
            <a:r>
              <a:rPr lang="en-US" strike="sngStrike" dirty="0"/>
              <a:t>and may be viewed as the opposite of success.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49191-9191-244A-926B-09CD70E8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316" y="3118652"/>
            <a:ext cx="4102281" cy="2952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D0688-373B-A74B-A09A-1F2F9535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64" y="3326920"/>
            <a:ext cx="4415388" cy="253586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1383-A586-914B-82E3-711DDDAF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@jessephelps</a:t>
            </a:r>
          </a:p>
        </p:txBody>
      </p:sp>
    </p:spTree>
    <p:extLst>
      <p:ext uri="{BB962C8B-B14F-4D97-AF65-F5344CB8AC3E}">
        <p14:creationId xmlns:p14="http://schemas.microsoft.com/office/powerpoint/2010/main" val="962287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13452</TotalTime>
  <Words>677</Words>
  <Application>Microsoft Macintosh PowerPoint</Application>
  <PresentationFormat>Widescreen</PresentationFormat>
  <Paragraphs>130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Planning for Failure</vt:lpstr>
      <vt:lpstr>Planning for Failure..?</vt:lpstr>
      <vt:lpstr>Failure? I don’t write code that fails. I’m a professional!</vt:lpstr>
      <vt:lpstr>PowerPoint Presentation</vt:lpstr>
      <vt:lpstr>Here's the Reality</vt:lpstr>
      <vt:lpstr>PowerPoint Presentation</vt:lpstr>
      <vt:lpstr>How to Plan for Failure</vt:lpstr>
      <vt:lpstr>Define failure</vt:lpstr>
      <vt:lpstr>Define failure</vt:lpstr>
      <vt:lpstr>Methods &amp; Tools</vt:lpstr>
      <vt:lpstr>FMEA</vt:lpstr>
      <vt:lpstr>Failure Modes and Effects Analysis</vt:lpstr>
      <vt:lpstr>Risk Prioritization Number (RPN)</vt:lpstr>
      <vt:lpstr>ATM</vt:lpstr>
      <vt:lpstr>Demos  </vt:lpstr>
      <vt:lpstr>Use it on anything!</vt:lpstr>
      <vt:lpstr>Data Exploration</vt:lpstr>
      <vt:lpstr>Paradoxes</vt:lpstr>
      <vt:lpstr>Paradoxes</vt:lpstr>
      <vt:lpstr>Anomaly Detection</vt:lpstr>
      <vt:lpstr>In practice</vt:lpstr>
      <vt:lpstr>Pre-mortum</vt:lpstr>
      <vt:lpstr>Pre-mortum</vt:lpstr>
      <vt:lpstr>Security Fail</vt:lpstr>
      <vt:lpstr>Tools</vt:lpstr>
      <vt:lpstr>PowerPoint Presentation</vt:lpstr>
      <vt:lpstr>Chaos Monkey</vt:lpstr>
      <vt:lpstr>Fuzz Testing</vt:lpstr>
      <vt:lpstr>Fuzz unit tests</vt:lpstr>
      <vt:lpstr>Fuzz unit tests</vt:lpstr>
      <vt:lpstr>Mutation Testing</vt:lpstr>
      <vt:lpstr>Key Takeaways </vt:lpstr>
      <vt:lpstr> Be prepared for failure so that you can be successful.  Thanks for coming!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Modes and Effects Analysis</dc:title>
  <dc:creator>Jesse Phelps</dc:creator>
  <cp:lastModifiedBy>Jesse Phelps</cp:lastModifiedBy>
  <cp:revision>58</cp:revision>
  <dcterms:created xsi:type="dcterms:W3CDTF">2017-01-29T00:11:04Z</dcterms:created>
  <dcterms:modified xsi:type="dcterms:W3CDTF">2020-02-27T02:15:17Z</dcterms:modified>
</cp:coreProperties>
</file>